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73" r:id="rId2"/>
    <p:sldId id="274" r:id="rId3"/>
    <p:sldId id="275" r:id="rId4"/>
    <p:sldId id="276" r:id="rId5"/>
    <p:sldId id="278" r:id="rId6"/>
    <p:sldId id="279" r:id="rId7"/>
    <p:sldId id="280" r:id="rId8"/>
    <p:sldId id="281" r:id="rId9"/>
    <p:sldId id="282" r:id="rId10"/>
    <p:sldId id="283" r:id="rId11"/>
    <p:sldId id="312" r:id="rId12"/>
    <p:sldId id="285" r:id="rId13"/>
    <p:sldId id="286" r:id="rId14"/>
    <p:sldId id="287" r:id="rId15"/>
    <p:sldId id="313" r:id="rId16"/>
    <p:sldId id="284" r:id="rId17"/>
    <p:sldId id="288" r:id="rId18"/>
    <p:sldId id="289" r:id="rId19"/>
    <p:sldId id="290" r:id="rId20"/>
    <p:sldId id="291" r:id="rId21"/>
    <p:sldId id="292" r:id="rId22"/>
    <p:sldId id="293" r:id="rId23"/>
    <p:sldId id="314" r:id="rId24"/>
    <p:sldId id="294" r:id="rId25"/>
    <p:sldId id="295" r:id="rId26"/>
    <p:sldId id="296" r:id="rId27"/>
    <p:sldId id="297" r:id="rId28"/>
    <p:sldId id="315" r:id="rId29"/>
    <p:sldId id="301" r:id="rId30"/>
    <p:sldId id="299" r:id="rId31"/>
    <p:sldId id="307" r:id="rId32"/>
    <p:sldId id="308" r:id="rId33"/>
    <p:sldId id="298" r:id="rId34"/>
    <p:sldId id="317" r:id="rId35"/>
    <p:sldId id="300" r:id="rId36"/>
    <p:sldId id="302" r:id="rId37"/>
    <p:sldId id="303" r:id="rId38"/>
    <p:sldId id="306" r:id="rId39"/>
    <p:sldId id="304" r:id="rId40"/>
    <p:sldId id="316" r:id="rId41"/>
    <p:sldId id="318" r:id="rId42"/>
    <p:sldId id="319" r:id="rId43"/>
    <p:sldId id="320" r:id="rId44"/>
    <p:sldId id="321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C150"/>
    <a:srgbClr val="E4BB2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59" autoAdjust="0"/>
    <p:restoredTop sz="86380" autoAdjust="0"/>
  </p:normalViewPr>
  <p:slideViewPr>
    <p:cSldViewPr snapToGrid="0" snapToObjects="1">
      <p:cViewPr varScale="1">
        <p:scale>
          <a:sx n="63" d="100"/>
          <a:sy n="63" d="100"/>
        </p:scale>
        <p:origin x="-8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>
        <p:scale>
          <a:sx n="77" d="100"/>
          <a:sy n="77" d="100"/>
        </p:scale>
        <p:origin x="-2388" y="113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BB8717A-2DC7-45DD-B7DB-C2C2B1212568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5887BC56-4D14-4A23-AAA8-7C9DC142E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History (slides 19-22): Discussion of benefits of using peer tutoring to teach history.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slide, and the subsequent 3 slides, I will discuss…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with identification cards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‘retelling the story’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with test review (question question)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845076-CA5E-46B0-9730-9CD3CC33163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en-US" smtClean="0"/>
              <a:t>Peer tutoring and basic formula understanding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Students are given a list of questions using the same formula (increasing in difficulty)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Students alternate answering the question and checking the work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25FC52-6D3A-4C35-A09D-36F4B0BC253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Learning with Cross Age Peer Tutoring (slides 29-31)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An older student helps a younger student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Older student works as a mentor for the younger student 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Include that the application of a cross age peer tutoring program may go further than the core subjects</a:t>
            </a:r>
          </a:p>
          <a:p>
            <a:pPr lvl="1">
              <a:spcBef>
                <a:spcPct val="0"/>
              </a:spcBef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DB0B44-31D4-4F44-90A8-0B8C6AF9630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More personal than a teacher/student relationship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 hopefully occurs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45C99B-370C-4865-867D-E7A8974EC20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Cross Age Peer Tutoring may follow all examples aforementioned but the “tutee” student will not quiz the “tutor.” 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Cross Age Peer Tutoring specializes on the “tutee’s” learning rather than both the “tutee” and the “tutor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D8C731-0A40-4749-BC8D-62FDDFC8734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the Successful Peer Tutoring/ Cross Age Peer Tutoring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Happy Tutors+ Hard-Working Children=Successful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4D6A9A-95CB-4F42-A7EF-C5148F677FA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Cannot be too young to where they will not benefit</a:t>
            </a: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27D2F6-97C0-4B80-9962-E147FE3D1F5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Cannot be too old to where they reject help</a:t>
            </a: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C34F01-13BB-4DE4-9876-4E2C6BB80F1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Age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at an age where they will be accepting of help and benefit from the tutor’s time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able to work with the tutor to alleviate difficulties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able to communicate problems/misunderstandings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0284F1-4C2E-4C2D-BC2E-32547F632F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Tutee may be of any 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Tutor may be of any intellect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The pairing is the important thing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Tutor must be intelligent enough to help but able to explain the material in a way that the tutee can grasp and understand it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96ED76-FF46-4715-A24F-D5BAB540449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Subject Matter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Must be of a subject that the tutor understands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why it is essential to have more than one tutor in a larger program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Therefore, when a student needs help, help may be given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6BFF8F-B063-4CD9-8DF2-04E22703E00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with identification </a:t>
            </a:r>
            <a:r>
              <a:rPr lang="en-US" dirty="0" smtClean="0"/>
              <a:t>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When the unit of study is completed, each student’s homework is to pick 5 major events that occurred and write two sentences about them on index cards.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 pairs, students quiz each other on the 10 total 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“expert” student corrects/helps the “learner” student as necessary.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A37571-5CF3-424F-BF40-861E23A200C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Possible Issues with the Peer Tutoring Program/Troubleshooting Issues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Failed Pair-Troubleshoot: Re-Pair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Failed Tutor-Troubleshoot: Re-Pair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Tutee Unable To learn-Troubleshoot: Ask Tutor to Explain in simpler terms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Ground Rule: Tutoring is teaching, it is not for everyone. Being a tutee is learning and that as well is not everyone’s strong suit. Both parties must realize this and learn from each other what they will.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DF884E6-615E-4B42-B47D-D0EA06019E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Introduction to Benefits of Peer Tutoring/ Cross Age Peer Tutoring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E18C26-07BE-4771-AA13-D448F8311A5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Tutor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Pride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Teaching Experience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Pay it forward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Want to Learn more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EA0724-1C27-4E67-A5CA-6B03D02D5A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Tutee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Good Grades~!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Friendship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One on one attention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Problems helped quickly and effectively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Learning style, level of understanding and pace attended to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0B0F06-8EB4-4862-9B10-C24E27154A0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Social Relationships/Work Ethic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Better social tendencies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More willing to ask questions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Strive to work harder, do better for tutor’s approval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lvl="1"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 lvl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824656-68D8-4664-9175-B14CCA0E7B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 to idea, move into library climate</a:t>
            </a:r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E2B1C1-2BE1-4A5B-BC1C-F1BB815875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Library climate</a:t>
            </a: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79D0FBB-2876-4F41-BF37-0479E52EAC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When I first went to the library I noticed the kids mostly texted and talked around the tables.</a:t>
            </a: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5D9A36-68BC-4D7C-AB91-91F68973E4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When working on homework, most kids worked alone and asked questions of library staff despite having a ‘peer’ next to them!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27652A-575D-4BE7-8D82-4A9E94BC5D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Student working alone image 2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B130C8B-C798-463D-A7F0-9641E871D4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in ‘retelling the story’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go back and forth explaining the “story” of the unit or learned material.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Verbal explanation=learning</a:t>
            </a: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5D824B-3600-4E22-86AA-BFB8B18F97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Begin discussing my program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Discuss desire to teach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Discuss want to make a difference in the lives of children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This is my own image</a:t>
            </a:r>
            <a:endParaRPr lang="en-US" dirty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14D39D-C535-4C15-8FA6-8E3A7D45A1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students</a:t>
            </a:r>
            <a:r>
              <a:rPr lang="en-US" baseline="0" dirty="0" smtClean="0"/>
              <a:t> were told to walk to the library after school as their parents were unable to pick them up until they got off work</a:t>
            </a:r>
          </a:p>
          <a:p>
            <a:r>
              <a:rPr lang="en-US" baseline="0" dirty="0" smtClean="0"/>
              <a:t>Students did not want to be in the library, they wanted to be home</a:t>
            </a:r>
          </a:p>
          <a:p>
            <a:r>
              <a:rPr lang="en-US" baseline="0" dirty="0" smtClean="0"/>
              <a:t>Realizing this fact, I decided my program would not be a strict one. Instead, it would be a little more low key and would not have much pressure</a:t>
            </a:r>
          </a:p>
          <a:p>
            <a:r>
              <a:rPr lang="en-US" baseline="0" dirty="0" smtClean="0"/>
              <a:t>I wished to alleviate the homework stress on both the students and the parents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I wanted to try to have them </a:t>
            </a:r>
            <a:r>
              <a:rPr lang="en-US" dirty="0" smtClean="0"/>
              <a:t>work</a:t>
            </a:r>
            <a:r>
              <a:rPr lang="en-US" dirty="0" smtClean="0"/>
              <a:t>, but at a mostly peer-based voluntary level as to establish good study </a:t>
            </a:r>
            <a:r>
              <a:rPr lang="en-US" dirty="0" smtClean="0"/>
              <a:t>habits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Students were encouraged to ask each other to explain</a:t>
            </a:r>
            <a:r>
              <a:rPr lang="en-US" baseline="0" dirty="0" smtClean="0"/>
              <a:t> a topic, rather than asking me the moment a problem arises. </a:t>
            </a:r>
          </a:p>
          <a:p>
            <a:pPr>
              <a:spcBef>
                <a:spcPct val="0"/>
              </a:spcBef>
            </a:pPr>
            <a:r>
              <a:rPr lang="en-US" baseline="0" dirty="0" smtClean="0"/>
              <a:t>The students were able to effectively help each other on basic concepts, and I aided with more detail-oriented work</a:t>
            </a:r>
          </a:p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997F3F-6FD1-414E-97E7-C64D17B3BBA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Students were hesitant at first, but soon learned it could be fun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AA1DE1-A8AC-416B-992E-A30658E1D8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Having fun picture 2</a:t>
            </a:r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9C9458-7F9E-4ACE-9FDF-0F0F32AAB0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Having fun picture 3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0FA968-88A8-43F3-8BA9-32EA6D465C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The “Homework Helpers” program was mostly one based on questions and answers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ask questions of the tutors who help them as needed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who appear to be struggling, usually too shy to ask, are also helped</a:t>
            </a:r>
          </a:p>
          <a:p>
            <a:pPr>
              <a:spcBef>
                <a:spcPct val="0"/>
              </a:spcBef>
            </a:pPr>
            <a:r>
              <a:rPr lang="en-US" smtClean="0"/>
              <a:t>Students are therefore provided one on one help with pinpointed issues, relieving stress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168E49-71F3-4BF5-817C-F738653426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students at</a:t>
            </a:r>
            <a:r>
              <a:rPr lang="en-US" baseline="0" dirty="0" smtClean="0"/>
              <a:t> the program were not weary to ask for help</a:t>
            </a:r>
          </a:p>
          <a:p>
            <a:r>
              <a:rPr lang="en-US" baseline="0" dirty="0" smtClean="0"/>
              <a:t>They actually invited me to sit with them the first day so that they “wouldn’t need to walk” to the adjacent table to ask a question.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They accomplished some homework on the first Thursday and considerably more on the second as they learned how to work to resolve their own problems</a:t>
            </a:r>
          </a:p>
          <a:p>
            <a:r>
              <a:rPr lang="en-US" dirty="0" smtClean="0"/>
              <a:t>More often</a:t>
            </a:r>
            <a:r>
              <a:rPr lang="en-US" baseline="0" dirty="0" smtClean="0"/>
              <a:t> than not, they were able to resolve the questions as a group as a peer tutoring technique.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were normally</a:t>
            </a:r>
            <a:r>
              <a:rPr lang="en-US" baseline="0" dirty="0" smtClean="0"/>
              <a:t> focused on steps to completing a question, not concepts.</a:t>
            </a:r>
          </a:p>
          <a:p>
            <a:r>
              <a:rPr lang="en-US" baseline="0" dirty="0" smtClean="0"/>
              <a:t>Tutors were asked if math was done correctly, or if a history/science/</a:t>
            </a:r>
            <a:r>
              <a:rPr lang="en-US" baseline="0" dirty="0" err="1" smtClean="0"/>
              <a:t>english</a:t>
            </a:r>
            <a:r>
              <a:rPr lang="en-US" baseline="0" dirty="0" smtClean="0"/>
              <a:t> answer made sense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Peer tutoring used with test review (question question)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The teacher provides a list of study questions. 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The students go back and forth asking and answering the questions.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When one student does not know the answer, the other may explain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If neither student knows the answer, the teacher may help</a:t>
            </a: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5AA817-7338-46ED-9E6C-FABB62D3A7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Tutors were also asked to help with flashcard</a:t>
            </a:r>
            <a:r>
              <a:rPr lang="en-US" baseline="0" dirty="0" smtClean="0"/>
              <a:t> learning and vocabulary test study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Begin Discussion on How the Program</a:t>
            </a:r>
            <a:r>
              <a:rPr lang="en-US" baseline="0" dirty="0" smtClean="0"/>
              <a:t> had Typical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87BC56-4D14-4A23-AAA8-7C9DC142EA6F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Science (slides 23-25)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slide, and the subsequent 2 slides, I will discuss….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in the lab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with science comprehension</a:t>
            </a:r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FB9981-03A8-493A-B49F-A920022123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in the </a:t>
            </a:r>
            <a:r>
              <a:rPr lang="en-US" dirty="0" smtClean="0"/>
              <a:t>lab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are split into two groups each performing a different experiment of the same type</a:t>
            </a:r>
            <a:r>
              <a:rPr lang="en-US" dirty="0"/>
              <a:t> </a:t>
            </a:r>
            <a:r>
              <a:rPr lang="en-US" dirty="0" smtClean="0"/>
              <a:t>(straying from the control)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Pairs, comprised of one student from each group, must explain the findings of their experiment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In this situation, each student gets a chance at being the tutor and the tutee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3AB331-ECDD-49B8-9466-B1248E6665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with science </a:t>
            </a:r>
            <a:r>
              <a:rPr lang="en-US" dirty="0" smtClean="0"/>
              <a:t>comprehension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Teacher gives out a list of main topics covered in a unit/uses a book source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take turns asking each other about each topic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 ‘quizzers’ may add to ‘answerers’ answers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262E8DC-8F20-49A8-B32C-19481BD6D76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Mathematics (slides 26-28)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 and the subsequent 2 slides I will discuss…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Peer tutoring and times tables/addition/subtraction flashcards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Peer tutoring and basic formula understanding</a:t>
            </a:r>
          </a:p>
          <a:p>
            <a:pPr lvl="1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FEC443-818B-4A41-A3EB-29FFF2ED2E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0"/>
              </a:spcBef>
            </a:pPr>
            <a:r>
              <a:rPr lang="en-US" smtClean="0"/>
              <a:t>Peer tutoring and times tables/addition/subtraction flashcards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 Students use flashcards to learn/practice simple multiplication./division/subtraction and addition problems</a:t>
            </a:r>
          </a:p>
          <a:p>
            <a:pPr lvl="1">
              <a:spcBef>
                <a:spcPct val="0"/>
              </a:spcBef>
              <a:buFontTx/>
              <a:buChar char="•"/>
            </a:pPr>
            <a:r>
              <a:rPr lang="en-US" smtClean="0"/>
              <a:t>If both students do not know the answer, the instructor may be consulted</a:t>
            </a:r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64CFC87-582B-4087-B172-38FEB5C34BF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14223-4DB4-4B1C-86DF-B838002378D6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43C92-4F0C-42AA-B2A6-66E81669D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7DBE8-6C4A-4469-9947-AFAA5CFA2423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373F0-D006-4BAA-9AA9-08A5252E9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B8F07-B982-471A-900D-C734ABCEE36A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CDB81E-E438-484A-9E82-7020BDF7C3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C1D2A-892C-4897-BFEB-A5A29B5B321D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2DA4F-7E3A-4837-8A1B-532D1A49D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322F8-1F9C-40F9-8DF7-54279A36B052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38B8D-1444-4894-98C0-2C01A5BDD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00FDB-35C3-49D3-8922-4FFBC1939B85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DAB90-89B9-43DA-94CD-DADBAC25B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8B41A-99AC-4127-8A20-07C776731C10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AAB95-8880-4DC7-9A9C-F4E8803BE5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03C5-4048-4FBC-BA7D-5F1BFC84605D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0ACB0-3B14-43D8-9DD5-39F62C94C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2C46-016E-4CA5-B3A4-2A2E9C30B6A3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9746A-5430-446E-9022-D4697D8141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71CA9-A0AE-42A2-B160-34146B8694A1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F28BD-A5CA-4A7D-B96F-4E4378773C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7B72C-DD9A-4E34-881B-F3C40285466E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6D8EA-0F47-4D2E-8FC5-18D98D2A0D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271BA36-7DC4-47F9-81A3-269294FBEB44}" type="datetimeFigureOut">
              <a:rPr lang="en-US"/>
              <a:pPr>
                <a:defRPr/>
              </a:pPr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3342FC8-103C-45BF-80EC-B84BEAC4B3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755650" y="357188"/>
            <a:ext cx="3140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747713" y="466725"/>
            <a:ext cx="2874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1636713"/>
            <a:ext cx="67976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cross age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5638" y="3206750"/>
            <a:ext cx="76930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3796" name="TextBox 3"/>
          <p:cNvSpPr txBox="1">
            <a:spLocks noChangeArrowheads="1"/>
          </p:cNvSpPr>
          <p:nvPr/>
        </p:nvSpPr>
        <p:spPr bwMode="auto">
          <a:xfrm>
            <a:off x="1371600" y="528638"/>
            <a:ext cx="26431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>
                <a:latin typeface="Calibri" pitchFamily="34" charset="0"/>
              </a:rPr>
              <a:t>why</a:t>
            </a:r>
          </a:p>
        </p:txBody>
      </p:sp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4014788" y="4775200"/>
            <a:ext cx="30226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>
                <a:latin typeface="Calibri" pitchFamily="34" charset="0"/>
              </a:rPr>
              <a:t>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G_0971.JPG"/>
          <p:cNvPicPr>
            <a:picLocks noChangeAspect="1"/>
          </p:cNvPicPr>
          <p:nvPr/>
        </p:nvPicPr>
        <p:blipFill>
          <a:blip r:embed="rId3" cstate="print"/>
          <a:srcRect l="22670" r="9523" b="19350"/>
          <a:stretch>
            <a:fillRect/>
          </a:stretch>
        </p:blipFill>
        <p:spPr bwMode="auto">
          <a:xfrm>
            <a:off x="0" y="336550"/>
            <a:ext cx="916305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 descr="IMG_0975.JPG"/>
          <p:cNvPicPr>
            <a:picLocks noChangeAspect="1"/>
          </p:cNvPicPr>
          <p:nvPr/>
        </p:nvPicPr>
        <p:blipFill>
          <a:blip r:embed="rId3" cstate="print"/>
          <a:srcRect l="11029" r="9114" b="24200"/>
          <a:stretch>
            <a:fillRect/>
          </a:stretch>
        </p:blipFill>
        <p:spPr bwMode="auto">
          <a:xfrm>
            <a:off x="0" y="941388"/>
            <a:ext cx="9297988" cy="495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 descr="IMG_0978.JPG"/>
          <p:cNvPicPr>
            <a:picLocks noChangeAspect="1"/>
          </p:cNvPicPr>
          <p:nvPr/>
        </p:nvPicPr>
        <p:blipFill>
          <a:blip r:embed="rId3" cstate="print"/>
          <a:srcRect l="13480" t="4578" r="6052" b="18385"/>
          <a:stretch>
            <a:fillRect/>
          </a:stretch>
        </p:blipFill>
        <p:spPr bwMode="auto">
          <a:xfrm>
            <a:off x="0" y="914400"/>
            <a:ext cx="9163050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4413" y="1997075"/>
            <a:ext cx="560546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infinite</a:t>
            </a:r>
            <a:r>
              <a:rPr lang="en-US" dirty="0">
                <a:latin typeface="+mn-lt"/>
                <a:cs typeface="+mn-cs"/>
              </a:rPr>
              <a:t> 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37891" name="TextBox 2"/>
          <p:cNvSpPr txBox="1">
            <a:spLocks noChangeArrowheads="1"/>
          </p:cNvSpPr>
          <p:nvPr/>
        </p:nvSpPr>
        <p:spPr bwMode="auto">
          <a:xfrm>
            <a:off x="2544763" y="3081338"/>
            <a:ext cx="65992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 descr="IMG_0976.JPG"/>
          <p:cNvPicPr>
            <a:picLocks noChangeAspect="1"/>
          </p:cNvPicPr>
          <p:nvPr/>
        </p:nvPicPr>
        <p:blipFill>
          <a:blip r:embed="rId3" cstate="print"/>
          <a:srcRect l="15932" t="6393" r="10135" b="16933"/>
          <a:stretch>
            <a:fillRect/>
          </a:stretch>
        </p:blipFill>
        <p:spPr bwMode="auto">
          <a:xfrm>
            <a:off x="0" y="822325"/>
            <a:ext cx="9131300" cy="532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560388" y="596900"/>
            <a:ext cx="349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839788" y="522288"/>
            <a:ext cx="3660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IMG_0958.JPG"/>
          <p:cNvPicPr>
            <a:picLocks noChangeAspect="1"/>
          </p:cNvPicPr>
          <p:nvPr/>
        </p:nvPicPr>
        <p:blipFill>
          <a:blip r:embed="rId3" cstate="print"/>
          <a:srcRect l="6128" b="18967"/>
          <a:stretch>
            <a:fillRect/>
          </a:stretch>
        </p:blipFill>
        <p:spPr bwMode="auto">
          <a:xfrm>
            <a:off x="-171450" y="1139825"/>
            <a:ext cx="9315450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596900" y="496888"/>
            <a:ext cx="3160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 descr="IMG_0982.JPG"/>
          <p:cNvPicPr>
            <a:picLocks noChangeAspect="1"/>
          </p:cNvPicPr>
          <p:nvPr/>
        </p:nvPicPr>
        <p:blipFill>
          <a:blip r:embed="rId3" cstate="print"/>
          <a:srcRect l="17361" b="18748"/>
          <a:stretch>
            <a:fillRect/>
          </a:stretch>
        </p:blipFill>
        <p:spPr bwMode="auto">
          <a:xfrm>
            <a:off x="0" y="858838"/>
            <a:ext cx="9259888" cy="511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 descr="IMG_0999.JPG"/>
          <p:cNvPicPr>
            <a:picLocks noChangeAspect="1"/>
          </p:cNvPicPr>
          <p:nvPr/>
        </p:nvPicPr>
        <p:blipFill>
          <a:blip r:embed="rId3" cstate="print"/>
          <a:srcRect t="25565" b="13936"/>
          <a:stretch>
            <a:fillRect/>
          </a:stretch>
        </p:blipFill>
        <p:spPr bwMode="auto">
          <a:xfrm>
            <a:off x="1479550" y="-12700"/>
            <a:ext cx="6383338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IMG_0985.JPG"/>
          <p:cNvPicPr>
            <a:picLocks noChangeAspect="1"/>
          </p:cNvPicPr>
          <p:nvPr/>
        </p:nvPicPr>
        <p:blipFill>
          <a:blip r:embed="rId3" cstate="print"/>
          <a:srcRect l="15727" t="6757" b="16933"/>
          <a:stretch>
            <a:fillRect/>
          </a:stretch>
        </p:blipFill>
        <p:spPr bwMode="auto">
          <a:xfrm>
            <a:off x="0" y="1063625"/>
            <a:ext cx="9174163" cy="466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655638" y="755650"/>
            <a:ext cx="2743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how</a:t>
            </a: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3398838" y="2693988"/>
            <a:ext cx="39560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8563" y="4691063"/>
            <a:ext cx="36988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helps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IMG_0987.JPG"/>
          <p:cNvPicPr>
            <a:picLocks noChangeAspect="1"/>
          </p:cNvPicPr>
          <p:nvPr/>
        </p:nvPicPr>
        <p:blipFill>
          <a:blip r:embed="rId3" cstate="print"/>
          <a:srcRect l="15317" r="9727" b="16933"/>
          <a:stretch>
            <a:fillRect/>
          </a:stretch>
        </p:blipFill>
        <p:spPr bwMode="auto">
          <a:xfrm>
            <a:off x="0" y="485775"/>
            <a:ext cx="9174163" cy="571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IMG_0988.JPG"/>
          <p:cNvPicPr>
            <a:picLocks noChangeAspect="1"/>
          </p:cNvPicPr>
          <p:nvPr/>
        </p:nvPicPr>
        <p:blipFill>
          <a:blip r:embed="rId3" cstate="print"/>
          <a:srcRect t="15486" b="9564"/>
          <a:stretch>
            <a:fillRect/>
          </a:stretch>
        </p:blipFill>
        <p:spPr bwMode="auto">
          <a:xfrm>
            <a:off x="2076450" y="4763"/>
            <a:ext cx="5140325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" descr="IMG_0990.JPG"/>
          <p:cNvPicPr>
            <a:picLocks noChangeAspect="1"/>
          </p:cNvPicPr>
          <p:nvPr/>
        </p:nvPicPr>
        <p:blipFill>
          <a:blip r:embed="rId3" cstate="print"/>
          <a:srcRect t="31078" b="11076"/>
          <a:stretch>
            <a:fillRect/>
          </a:stretch>
        </p:blipFill>
        <p:spPr bwMode="auto">
          <a:xfrm>
            <a:off x="1217613" y="0"/>
            <a:ext cx="67564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IMG_0994.JPG"/>
          <p:cNvPicPr>
            <a:picLocks noChangeAspect="1"/>
          </p:cNvPicPr>
          <p:nvPr/>
        </p:nvPicPr>
        <p:blipFill>
          <a:blip r:embed="rId3" cstate="print"/>
          <a:srcRect l="12254" t="7121" r="14221" b="17659"/>
          <a:stretch>
            <a:fillRect/>
          </a:stretch>
        </p:blipFill>
        <p:spPr bwMode="auto">
          <a:xfrm>
            <a:off x="0" y="765175"/>
            <a:ext cx="9159875" cy="526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2624138" y="914400"/>
            <a:ext cx="38163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>
                <a:latin typeface="Calibri" pitchFamily="34" charset="0"/>
              </a:rPr>
              <a:t>the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47875" y="1889125"/>
            <a:ext cx="6221413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program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" y="504825"/>
            <a:ext cx="57324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cs typeface="+mn-cs"/>
              </a:rPr>
              <a:t>l</a:t>
            </a:r>
            <a:r>
              <a:rPr lang="en-US" sz="4000" dirty="0">
                <a:latin typeface="+mn-lt"/>
                <a:cs typeface="+mn-cs"/>
              </a:rPr>
              <a:t>oud and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distracting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2113" y="5359400"/>
            <a:ext cx="547211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n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othing</a:t>
            </a:r>
            <a:r>
              <a:rPr lang="en-US" sz="4000" dirty="0">
                <a:latin typeface="+mn-lt"/>
                <a:cs typeface="+mn-cs"/>
              </a:rPr>
              <a:t> accomplished</a:t>
            </a:r>
            <a:endParaRPr lang="en-US" sz="4000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36725" y="2684463"/>
            <a:ext cx="41830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latin typeface="+mn-lt"/>
                <a:cs typeface="+mn-cs"/>
              </a:rPr>
              <a:t>m</a:t>
            </a:r>
            <a:r>
              <a:rPr lang="en-US" sz="4000" dirty="0">
                <a:latin typeface="+mn-lt"/>
                <a:cs typeface="+mn-cs"/>
              </a:rPr>
              <a:t>indless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chatter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8538" y="4105275"/>
            <a:ext cx="355758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disorganization</a:t>
            </a:r>
            <a:endParaRPr lang="en-US" sz="40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83063" y="1643063"/>
            <a:ext cx="47434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a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nnoyed</a:t>
            </a:r>
            <a:r>
              <a:rPr lang="en-US" sz="4000" dirty="0">
                <a:latin typeface="+mn-lt"/>
                <a:cs typeface="+mn-cs"/>
              </a:rPr>
              <a:t> library staff</a:t>
            </a:r>
            <a:endParaRPr lang="en-US" sz="400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784225" y="690563"/>
            <a:ext cx="26336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IMG_0969.JPG"/>
          <p:cNvPicPr>
            <a:picLocks noChangeAspect="1"/>
          </p:cNvPicPr>
          <p:nvPr/>
        </p:nvPicPr>
        <p:blipFill>
          <a:blip r:embed="rId3" cstate="print"/>
          <a:srcRect b="19839"/>
          <a:stretch>
            <a:fillRect/>
          </a:stretch>
        </p:blipFill>
        <p:spPr bwMode="auto">
          <a:xfrm>
            <a:off x="0" y="1314450"/>
            <a:ext cx="9144000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IMG_0948.JPG"/>
          <p:cNvPicPr>
            <a:picLocks noChangeAspect="1"/>
          </p:cNvPicPr>
          <p:nvPr/>
        </p:nvPicPr>
        <p:blipFill>
          <a:blip r:embed="rId3" cstate="print"/>
          <a:srcRect t="23283" b="9726"/>
          <a:stretch>
            <a:fillRect/>
          </a:stretch>
        </p:blipFill>
        <p:spPr bwMode="auto">
          <a:xfrm>
            <a:off x="1800225" y="-11113"/>
            <a:ext cx="5762625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IMG_0949.JPG"/>
          <p:cNvPicPr>
            <a:picLocks noChangeAspect="1"/>
          </p:cNvPicPr>
          <p:nvPr/>
        </p:nvPicPr>
        <p:blipFill>
          <a:blip r:embed="rId3" cstate="print"/>
          <a:srcRect t="17599" b="17255"/>
          <a:stretch>
            <a:fillRect/>
          </a:stretch>
        </p:blipFill>
        <p:spPr bwMode="auto">
          <a:xfrm>
            <a:off x="1517650" y="-20638"/>
            <a:ext cx="5934075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IMG_0995.JPG"/>
          <p:cNvPicPr>
            <a:picLocks noChangeAspect="1"/>
          </p:cNvPicPr>
          <p:nvPr/>
        </p:nvPicPr>
        <p:blipFill>
          <a:blip r:embed="rId3" cstate="print"/>
          <a:srcRect l="5005" t="9155" r="4504" b="29578"/>
          <a:stretch>
            <a:fillRect/>
          </a:stretch>
        </p:blipFill>
        <p:spPr bwMode="auto">
          <a:xfrm>
            <a:off x="1717675" y="0"/>
            <a:ext cx="5678488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4644" y="1908313"/>
            <a:ext cx="7812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latin typeface="+mn-lt"/>
              </a:rPr>
              <a:t>n</a:t>
            </a:r>
            <a:r>
              <a:rPr lang="en-US" sz="9600" dirty="0" smtClean="0">
                <a:latin typeface="+mn-lt"/>
              </a:rPr>
              <a:t>ine to </a:t>
            </a: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f</a:t>
            </a:r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ive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65400"/>
            <a:ext cx="87884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latin typeface="+mn-lt"/>
                <a:cs typeface="+mn-cs"/>
              </a:rPr>
              <a:t>  establish good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7613" y="4135438"/>
            <a:ext cx="6300787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study habits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IMG_0986.JPG"/>
          <p:cNvPicPr>
            <a:picLocks noChangeAspect="1"/>
          </p:cNvPicPr>
          <p:nvPr/>
        </p:nvPicPr>
        <p:blipFill>
          <a:blip r:embed="rId3" cstate="print"/>
          <a:srcRect l="9802" t="10393" b="20930"/>
          <a:stretch>
            <a:fillRect/>
          </a:stretch>
        </p:blipFill>
        <p:spPr bwMode="auto">
          <a:xfrm>
            <a:off x="0" y="1325563"/>
            <a:ext cx="9382125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IMG_0991.JPG"/>
          <p:cNvPicPr>
            <a:picLocks noChangeAspect="1"/>
          </p:cNvPicPr>
          <p:nvPr/>
        </p:nvPicPr>
        <p:blipFill>
          <a:blip r:embed="rId3" cstate="print"/>
          <a:srcRect t="4214" b="18022"/>
          <a:stretch>
            <a:fillRect/>
          </a:stretch>
        </p:blipFill>
        <p:spPr bwMode="auto">
          <a:xfrm>
            <a:off x="0" y="1400175"/>
            <a:ext cx="9144000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IMG_0970.JPG"/>
          <p:cNvPicPr>
            <a:picLocks noChangeAspect="1"/>
          </p:cNvPicPr>
          <p:nvPr/>
        </p:nvPicPr>
        <p:blipFill>
          <a:blip r:embed="rId3" cstate="print"/>
          <a:srcRect b="17532"/>
          <a:stretch>
            <a:fillRect/>
          </a:stretch>
        </p:blipFill>
        <p:spPr bwMode="auto">
          <a:xfrm>
            <a:off x="0" y="1346200"/>
            <a:ext cx="914400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425" y="298450"/>
            <a:ext cx="1497013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Q.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75488" y="4751388"/>
            <a:ext cx="14319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A.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1444" name="TextBox 3"/>
          <p:cNvSpPr txBox="1">
            <a:spLocks noChangeArrowheads="1"/>
          </p:cNvSpPr>
          <p:nvPr/>
        </p:nvSpPr>
        <p:spPr bwMode="auto">
          <a:xfrm>
            <a:off x="3757613" y="2952750"/>
            <a:ext cx="2168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000">
                <a:latin typeface="Calibri" pitchFamily="34" charset="0"/>
              </a:rPr>
              <a:t>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328613" y="300038"/>
            <a:ext cx="32956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Calibri" pitchFamily="34" charset="0"/>
              </a:rPr>
              <a:t>Image to be taken </a:t>
            </a:r>
            <a:r>
              <a:rPr lang="en-US" dirty="0" smtClean="0">
                <a:latin typeface="Calibri" pitchFamily="34" charset="0"/>
              </a:rPr>
              <a:t>12/22</a:t>
            </a: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5635" y="1093304"/>
            <a:ext cx="3637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 to be taken 12/22</a:t>
            </a:r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0504" y="914400"/>
            <a:ext cx="4174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 to be taken 12/22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3913" y="815009"/>
            <a:ext cx="304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 to be taken 12/22</a:t>
            </a:r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3426" y="735496"/>
            <a:ext cx="3419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 to be taken 12/22</a:t>
            </a:r>
            <a:endParaRPr 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3704" y="2543695"/>
            <a:ext cx="38166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results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3791" y="1510748"/>
            <a:ext cx="44129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+mn-lt"/>
              </a:rPr>
              <a:t>program</a:t>
            </a:r>
            <a:endParaRPr lang="en-US" sz="9600" dirty="0"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12700"/>
            <a:ext cx="9126537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V:\Grad Project Images\IMG_0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V:\Grad Project Images\IMG_0939.JPG"/>
          <p:cNvPicPr>
            <a:picLocks noChangeAspect="1" noChangeArrowheads="1"/>
          </p:cNvPicPr>
          <p:nvPr/>
        </p:nvPicPr>
        <p:blipFill>
          <a:blip r:embed="rId3" cstate="print"/>
          <a:srcRect l="9479" t="3999" r="3790" b="426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IMG_0967.JPG"/>
          <p:cNvPicPr>
            <a:picLocks noChangeAspect="1"/>
          </p:cNvPicPr>
          <p:nvPr/>
        </p:nvPicPr>
        <p:blipFill>
          <a:blip r:embed="rId3" cstate="print"/>
          <a:srcRect l="15114" r="5846" b="21167"/>
          <a:stretch>
            <a:fillRect/>
          </a:stretch>
        </p:blipFill>
        <p:spPr bwMode="auto">
          <a:xfrm>
            <a:off x="0" y="711200"/>
            <a:ext cx="9293225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1315</TotalTime>
  <Words>1499</Words>
  <Application>Microsoft Office PowerPoint</Application>
  <PresentationFormat>On-screen Show (4:3)</PresentationFormat>
  <Paragraphs>239</Paragraphs>
  <Slides>44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Calibri</vt:lpstr>
      <vt:lpstr>Arial</vt:lpstr>
      <vt:lpstr>Helvetica</vt:lpstr>
      <vt:lpstr> Black 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Caplan</dc:creator>
  <cp:lastModifiedBy>Technology Department</cp:lastModifiedBy>
  <cp:revision>65</cp:revision>
  <dcterms:created xsi:type="dcterms:W3CDTF">2011-12-01T04:19:47Z</dcterms:created>
  <dcterms:modified xsi:type="dcterms:W3CDTF">2011-12-20T14:22:17Z</dcterms:modified>
</cp:coreProperties>
</file>